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customXml/itemProps4.xml" ContentType="application/vnd.openxmlformats-officedocument.customXml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2"/>
  </p:notesMasterIdLst>
  <p:handoutMasterIdLst>
    <p:handoutMasterId r:id="rId13"/>
  </p:handoutMasterIdLst>
  <p:sldIdLst>
    <p:sldId id="262" r:id="rId6"/>
    <p:sldId id="263" r:id="rId7"/>
    <p:sldId id="264" r:id="rId8"/>
    <p:sldId id="265" r:id="rId9"/>
    <p:sldId id="266" r:id="rId10"/>
    <p:sldId id="259" r:id="rId11"/>
  </p:sldIdLst>
  <p:sldSz cx="9144000" cy="6858000" type="screen4x3"/>
  <p:notesSz cx="6805613" cy="99441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5C8A"/>
    <a:srgbClr val="68828F"/>
    <a:srgbClr val="005CA9"/>
    <a:srgbClr val="B71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5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4" Type="http://schemas.openxmlformats.org/officeDocument/2006/relationships/presProps" Target="presProps.xml"/><Relationship Id="rId9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2B52B-E4AE-4159-BD56-9430D91D349F}" type="datetimeFigureOut">
              <a:rPr lang="en-GB" smtClean="0"/>
              <a:t>17/11/2017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775A58-A8D7-44DA-A7B4-F0A269BC9F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094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5B3068-BBB0-49FA-9BDC-788488B08963}" type="datetimeFigureOut">
              <a:rPr lang="cs-CZ" smtClean="0"/>
              <a:t>17.11.2017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D33172-34C0-40CF-AC01-C74EA6ED5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847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0000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29000"/>
            <a:ext cx="7772400" cy="1470025"/>
          </a:xfrm>
        </p:spPr>
        <p:txBody>
          <a:bodyPr/>
          <a:lstStyle>
            <a:lvl1pPr algn="ctr">
              <a:defRPr>
                <a:solidFill>
                  <a:srgbClr val="1A5C8A"/>
                </a:solidFill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99025"/>
            <a:ext cx="6400800" cy="1208477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95000"/>
                    <a:lumOff val="5000"/>
                  </a:schemeClr>
                </a:solidFill>
                <a:latin typeface="Franklin Gothic Book" panose="020B0503020102020204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162" y="649026"/>
            <a:ext cx="4678716" cy="2419934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-5" y="3368616"/>
            <a:ext cx="9144000" cy="120768"/>
          </a:xfrm>
          <a:prstGeom prst="rect">
            <a:avLst/>
          </a:prstGeom>
          <a:solidFill>
            <a:srgbClr val="1A5C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259121" y="6432663"/>
            <a:ext cx="2458198" cy="252000"/>
          </a:xfrm>
        </p:spPr>
        <p:txBody>
          <a:bodyPr>
            <a:no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algn="l"/>
            <a:r>
              <a:rPr lang="en-US" sz="1200" dirty="0">
                <a:latin typeface="Franklin Gothic Book" panose="020B0503020102020204" pitchFamily="34" charset="0"/>
              </a:rPr>
              <a:t>Click to add Event name</a:t>
            </a:r>
            <a:endParaRPr lang="cs-CZ" sz="1200" dirty="0">
              <a:latin typeface="Franklin Gothic Book" panose="020B0503020102020204" pitchFamily="34" charset="0"/>
            </a:endParaRP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6516147" y="6432663"/>
            <a:ext cx="2458198" cy="252000"/>
          </a:xfrm>
        </p:spPr>
        <p:txBody>
          <a:bodyPr>
            <a:no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algn="r"/>
            <a:r>
              <a:rPr lang="en-US" sz="1200" dirty="0">
                <a:latin typeface="Franklin Gothic Book" panose="020B0503020102020204" pitchFamily="34" charset="0"/>
              </a:rPr>
              <a:t>Click to add Date</a:t>
            </a:r>
            <a:endParaRPr lang="cs-CZ" sz="1200" dirty="0">
              <a:latin typeface="Franklin Gothic Book" panose="020B0503020102020204" pitchFamily="34" charset="0"/>
            </a:endParaRPr>
          </a:p>
          <a:p>
            <a:pPr algn="ctr"/>
            <a:endParaRPr lang="cs-CZ" sz="1200" dirty="0">
              <a:latin typeface="Franklin Gothic Book" panose="020B0503020102020204" pitchFamily="34" charset="0"/>
            </a:endParaRPr>
          </a:p>
        </p:txBody>
      </p:sp>
      <p:sp>
        <p:nvSpPr>
          <p:cNvPr id="14" name="Content Placeholder 19"/>
          <p:cNvSpPr>
            <a:spLocks noGrp="1"/>
          </p:cNvSpPr>
          <p:nvPr>
            <p:ph sz="quarter" idx="13" hasCustomPrompt="1"/>
          </p:nvPr>
        </p:nvSpPr>
        <p:spPr>
          <a:xfrm>
            <a:off x="3140075" y="6432663"/>
            <a:ext cx="2863850" cy="252000"/>
          </a:xfrm>
        </p:spPr>
        <p:txBody>
          <a:bodyPr>
            <a:noAutofit/>
          </a:bodyPr>
          <a:lstStyle>
            <a:lvl1pPr marL="0" indent="0" algn="ctr">
              <a:buNone/>
              <a:defRPr sz="12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Click to add Presenter's name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177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754" y="1600201"/>
            <a:ext cx="8764838" cy="437790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382" y="6372000"/>
            <a:ext cx="306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1A5C8A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EU-Latin America Mineral Development Network Platform</a:t>
            </a:r>
            <a:endParaRPr lang="cs-CZ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03721" y="6372000"/>
            <a:ext cx="756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u="none" baseline="0">
                <a:solidFill>
                  <a:srgbClr val="68828F"/>
                </a:solidFill>
                <a:uFill>
                  <a:solidFill>
                    <a:srgbClr val="B7182E"/>
                  </a:solidFill>
                </a:uFill>
                <a:latin typeface="Franklin Gothic Book" panose="020B0503020102020204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/>
              <a:t> </a:t>
            </a:r>
            <a:r>
              <a:rPr lang="cs-CZ" sz="900" dirty="0" err="1">
                <a:solidFill>
                  <a:srgbClr val="1A5C8A"/>
                </a:solidFill>
                <a:latin typeface="+mn-lt"/>
              </a:rPr>
              <a:t>page</a:t>
            </a:r>
            <a:r>
              <a:rPr lang="cs-CZ" sz="900" dirty="0">
                <a:solidFill>
                  <a:srgbClr val="1A5C8A"/>
                </a:solidFill>
                <a:latin typeface="+mn-lt"/>
              </a:rPr>
              <a:t> </a:t>
            </a:r>
            <a:fld id="{B8C5A4B0-5626-465A-B5DE-2F93C5EB1B80}" type="slidenum">
              <a:rPr lang="cs-CZ" sz="900" smtClean="0">
                <a:solidFill>
                  <a:srgbClr val="1A5C8A"/>
                </a:solidFill>
                <a:latin typeface="+mn-lt"/>
              </a:rPr>
              <a:pPr/>
              <a:t>‹#›</a:t>
            </a:fld>
            <a:endParaRPr lang="cs-CZ" sz="900" dirty="0">
              <a:solidFill>
                <a:srgbClr val="1A5C8A"/>
              </a:solidFill>
              <a:latin typeface="+mn-lt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5037137" y="6372000"/>
            <a:ext cx="3240000" cy="360000"/>
          </a:xfrm>
        </p:spPr>
        <p:txBody>
          <a:bodyPr anchor="ctr" anchorCtr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cs-CZ" sz="900" b="0" kern="1200" dirty="0">
                <a:solidFill>
                  <a:srgbClr val="1A5C8A"/>
                </a:solidFill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name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1015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4" y="4406900"/>
            <a:ext cx="8410575" cy="1362075"/>
          </a:xfrm>
        </p:spPr>
        <p:txBody>
          <a:bodyPr anchor="t">
            <a:normAutofit/>
          </a:bodyPr>
          <a:lstStyle>
            <a:lvl1pPr algn="l">
              <a:defRPr sz="2800" b="1" cap="all">
                <a:solidFill>
                  <a:srgbClr val="1A5C8A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6" y="2906713"/>
            <a:ext cx="841057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68828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979" y="313021"/>
            <a:ext cx="1582253" cy="479160"/>
          </a:xfrm>
          <a:prstGeom prst="rect">
            <a:avLst/>
          </a:prstGeom>
        </p:spPr>
      </p:pic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03721" y="6372000"/>
            <a:ext cx="756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u="none" baseline="0">
                <a:solidFill>
                  <a:srgbClr val="68828F"/>
                </a:solidFill>
                <a:uFill>
                  <a:solidFill>
                    <a:srgbClr val="B7182E"/>
                  </a:solidFill>
                </a:uFill>
                <a:latin typeface="Franklin Gothic Book" panose="020B0503020102020204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/>
              <a:t> </a:t>
            </a:r>
            <a:r>
              <a:rPr lang="cs-CZ" sz="900" dirty="0" err="1">
                <a:solidFill>
                  <a:srgbClr val="1A5C8A"/>
                </a:solidFill>
                <a:latin typeface="+mn-lt"/>
              </a:rPr>
              <a:t>page</a:t>
            </a:r>
            <a:r>
              <a:rPr lang="cs-CZ" sz="900" dirty="0">
                <a:solidFill>
                  <a:srgbClr val="1A5C8A"/>
                </a:solidFill>
                <a:latin typeface="+mn-lt"/>
              </a:rPr>
              <a:t> </a:t>
            </a:r>
            <a:fld id="{B8C5A4B0-5626-465A-B5DE-2F93C5EB1B80}" type="slidenum">
              <a:rPr lang="cs-CZ" sz="900" smtClean="0">
                <a:solidFill>
                  <a:srgbClr val="1A5C8A"/>
                </a:solidFill>
                <a:latin typeface="+mn-lt"/>
              </a:rPr>
              <a:pPr/>
              <a:t>‹#›</a:t>
            </a:fld>
            <a:endParaRPr lang="cs-CZ" sz="900" dirty="0">
              <a:solidFill>
                <a:srgbClr val="1A5C8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7973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76" y="-1"/>
            <a:ext cx="6501108" cy="8885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2976" y="1616149"/>
            <a:ext cx="8805364" cy="42584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76" y="888521"/>
            <a:ext cx="6501108" cy="4830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382" y="6372000"/>
            <a:ext cx="306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1A5C8A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EU-Latin America Mineral Development Network Platform</a:t>
            </a:r>
            <a:endParaRPr lang="cs-CZ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03721" y="6372000"/>
            <a:ext cx="756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u="none" baseline="0">
                <a:solidFill>
                  <a:srgbClr val="68828F"/>
                </a:solidFill>
                <a:uFill>
                  <a:solidFill>
                    <a:srgbClr val="B7182E"/>
                  </a:solidFill>
                </a:uFill>
                <a:latin typeface="Franklin Gothic Book" panose="020B0503020102020204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/>
              <a:t> </a:t>
            </a:r>
            <a:r>
              <a:rPr lang="cs-CZ" sz="900" dirty="0" err="1">
                <a:solidFill>
                  <a:srgbClr val="1A5C8A"/>
                </a:solidFill>
                <a:latin typeface="+mn-lt"/>
              </a:rPr>
              <a:t>page</a:t>
            </a:r>
            <a:r>
              <a:rPr lang="cs-CZ" sz="900" dirty="0">
                <a:solidFill>
                  <a:srgbClr val="1A5C8A"/>
                </a:solidFill>
                <a:latin typeface="+mn-lt"/>
              </a:rPr>
              <a:t> </a:t>
            </a:r>
            <a:fld id="{B8C5A4B0-5626-465A-B5DE-2F93C5EB1B80}" type="slidenum">
              <a:rPr lang="cs-CZ" sz="900" smtClean="0">
                <a:solidFill>
                  <a:srgbClr val="1A5C8A"/>
                </a:solidFill>
                <a:latin typeface="+mn-lt"/>
              </a:rPr>
              <a:pPr/>
              <a:t>‹#›</a:t>
            </a:fld>
            <a:endParaRPr lang="cs-CZ" sz="900" dirty="0">
              <a:solidFill>
                <a:srgbClr val="1A5C8A"/>
              </a:solidFill>
              <a:latin typeface="+mn-lt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5037137" y="6372000"/>
            <a:ext cx="3240000" cy="360000"/>
          </a:xfrm>
        </p:spPr>
        <p:txBody>
          <a:bodyPr anchor="ctr" anchorCtr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cs-CZ" sz="900" b="0" kern="1200" dirty="0">
                <a:solidFill>
                  <a:srgbClr val="1A5C8A"/>
                </a:solidFill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name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355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382" y="6372000"/>
            <a:ext cx="306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1A5C8A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EU-Latin America Mineral Development Network Platform</a:t>
            </a:r>
            <a:endParaRPr lang="cs-CZ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03721" y="6372000"/>
            <a:ext cx="756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u="none" baseline="0">
                <a:solidFill>
                  <a:srgbClr val="68828F"/>
                </a:solidFill>
                <a:uFill>
                  <a:solidFill>
                    <a:srgbClr val="B7182E"/>
                  </a:solidFill>
                </a:uFill>
                <a:latin typeface="Franklin Gothic Book" panose="020B0503020102020204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/>
              <a:t> </a:t>
            </a:r>
            <a:r>
              <a:rPr lang="cs-CZ" sz="900" dirty="0" err="1">
                <a:solidFill>
                  <a:srgbClr val="1A5C8A"/>
                </a:solidFill>
                <a:latin typeface="+mn-lt"/>
              </a:rPr>
              <a:t>page</a:t>
            </a:r>
            <a:r>
              <a:rPr lang="cs-CZ" sz="900" dirty="0">
                <a:solidFill>
                  <a:srgbClr val="1A5C8A"/>
                </a:solidFill>
                <a:latin typeface="+mn-lt"/>
              </a:rPr>
              <a:t> </a:t>
            </a:r>
            <a:fld id="{B8C5A4B0-5626-465A-B5DE-2F93C5EB1B80}" type="slidenum">
              <a:rPr lang="cs-CZ" sz="900" smtClean="0">
                <a:solidFill>
                  <a:srgbClr val="1A5C8A"/>
                </a:solidFill>
                <a:latin typeface="+mn-lt"/>
              </a:rPr>
              <a:pPr/>
              <a:t>‹#›</a:t>
            </a:fld>
            <a:endParaRPr lang="cs-CZ" sz="900" dirty="0">
              <a:solidFill>
                <a:srgbClr val="1A5C8A"/>
              </a:solidFill>
              <a:latin typeface="+mn-lt"/>
            </a:endParaRP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5037137" y="6372000"/>
            <a:ext cx="3240000" cy="360000"/>
          </a:xfrm>
        </p:spPr>
        <p:txBody>
          <a:bodyPr anchor="ctr" anchorCtr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cs-CZ" sz="900" b="0" kern="1200" dirty="0">
                <a:solidFill>
                  <a:srgbClr val="1A5C8A"/>
                </a:solidFill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r>
              <a:rPr lang="cs-CZ" dirty="0"/>
              <a:t> </a:t>
            </a:r>
            <a:r>
              <a:rPr lang="cs-CZ" dirty="0" err="1"/>
              <a:t>name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7290508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720" y="1867321"/>
            <a:ext cx="4166559" cy="2155035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3780366" y="4514062"/>
            <a:ext cx="15940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kern="1200" dirty="0">
                <a:solidFill>
                  <a:srgbClr val="1A5C8A"/>
                </a:solidFill>
                <a:effectLst/>
                <a:latin typeface="+mn-lt"/>
                <a:ea typeface="+mn-ea"/>
                <a:cs typeface="+mn-cs"/>
              </a:rPr>
              <a:t>Project </a:t>
            </a:r>
            <a:r>
              <a:rPr lang="cs-CZ" sz="1400" kern="1200" dirty="0" err="1">
                <a:solidFill>
                  <a:srgbClr val="1A5C8A"/>
                </a:solidFill>
                <a:effectLst/>
                <a:latin typeface="+mn-lt"/>
                <a:ea typeface="+mn-ea"/>
                <a:cs typeface="+mn-cs"/>
              </a:rPr>
              <a:t>Consortium</a:t>
            </a:r>
            <a:endParaRPr lang="cs-CZ" sz="1400" dirty="0">
              <a:solidFill>
                <a:srgbClr val="1A5C8A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879" y="5131053"/>
            <a:ext cx="1388069" cy="438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618" y="5176609"/>
            <a:ext cx="1283759" cy="3744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9719" y="5198471"/>
            <a:ext cx="1390092" cy="33075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590" y="5033929"/>
            <a:ext cx="1184165" cy="495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574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4808" b="12817"/>
          <a:stretch/>
        </p:blipFill>
        <p:spPr>
          <a:xfrm>
            <a:off x="0" y="0"/>
            <a:ext cx="9144000" cy="615368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1423528"/>
            <a:ext cx="9144000" cy="4669768"/>
          </a:xfrm>
          <a:prstGeom prst="rect">
            <a:avLst/>
          </a:prstGeom>
          <a:solidFill>
            <a:srgbClr val="68828F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93296"/>
            <a:ext cx="9144000" cy="120768"/>
          </a:xfrm>
          <a:prstGeom prst="rect">
            <a:avLst/>
          </a:prstGeom>
          <a:solidFill>
            <a:srgbClr val="1A5C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-5" y="1302760"/>
            <a:ext cx="9144000" cy="120768"/>
          </a:xfrm>
          <a:prstGeom prst="rect">
            <a:avLst/>
          </a:prstGeom>
          <a:solidFill>
            <a:srgbClr val="1A5C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512" y="0"/>
            <a:ext cx="6373688" cy="1302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223" y="1600200"/>
            <a:ext cx="8824621" cy="4326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03721" y="6372000"/>
            <a:ext cx="756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u="none" baseline="0">
                <a:solidFill>
                  <a:srgbClr val="68828F"/>
                </a:solidFill>
                <a:uFill>
                  <a:solidFill>
                    <a:srgbClr val="B7182E"/>
                  </a:solidFill>
                </a:uFill>
                <a:latin typeface="Franklin Gothic Book" panose="020B0503020102020204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/>
              <a:t> </a:t>
            </a:r>
            <a:r>
              <a:rPr lang="cs-CZ" sz="900" dirty="0" err="1">
                <a:solidFill>
                  <a:srgbClr val="1A5C8A"/>
                </a:solidFill>
                <a:latin typeface="+mn-lt"/>
              </a:rPr>
              <a:t>page</a:t>
            </a:r>
            <a:r>
              <a:rPr lang="cs-CZ" sz="900" dirty="0">
                <a:solidFill>
                  <a:srgbClr val="1A5C8A"/>
                </a:solidFill>
                <a:latin typeface="+mn-lt"/>
              </a:rPr>
              <a:t> </a:t>
            </a:r>
            <a:fld id="{B8C5A4B0-5626-465A-B5DE-2F93C5EB1B80}" type="slidenum">
              <a:rPr lang="cs-CZ" sz="900" smtClean="0">
                <a:solidFill>
                  <a:srgbClr val="1A5C8A"/>
                </a:solidFill>
                <a:latin typeface="+mn-lt"/>
              </a:rPr>
              <a:pPr/>
              <a:t>‹#›</a:t>
            </a:fld>
            <a:endParaRPr lang="cs-CZ" sz="900" dirty="0">
              <a:solidFill>
                <a:srgbClr val="1A5C8A"/>
              </a:solidFill>
              <a:latin typeface="+mn-lt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9157" y="0"/>
            <a:ext cx="2344838" cy="121280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193" y="6240188"/>
            <a:ext cx="1745292" cy="593399"/>
          </a:xfrm>
          <a:prstGeom prst="rect">
            <a:avLst/>
          </a:prstGeom>
        </p:spPr>
      </p:pic>
      <p:sp>
        <p:nvSpPr>
          <p:cNvPr id="1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382" y="6372000"/>
            <a:ext cx="306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1A5C8A"/>
                </a:solidFill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EU-Latin America Mineral Development Network Platform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8176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7" r:id="rId4"/>
    <p:sldLayoutId id="2147483654" r:id="rId5"/>
    <p:sldLayoutId id="2147483655" r:id="rId6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 cap="all" baseline="0">
          <a:solidFill>
            <a:srgbClr val="1A5C8A"/>
          </a:solidFill>
          <a:latin typeface="Franklin Gothic Medium" panose="020B0603020102020204" pitchFamily="34" charset="0"/>
          <a:ea typeface="+mj-ea"/>
          <a:cs typeface="Segoe UI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1" i="0" kern="1200" baseline="0">
          <a:solidFill>
            <a:srgbClr val="1A5C8A"/>
          </a:solidFill>
          <a:latin typeface="Franklin Gothic Medium" panose="020B0603020102020204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en-US" sz="2000" kern="1200" dirty="0" smtClean="0">
          <a:solidFill>
            <a:schemeClr val="tx1"/>
          </a:solidFill>
          <a:latin typeface="+mj-lt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cs-CZ" sz="2000" kern="1200" dirty="0" smtClean="0">
          <a:solidFill>
            <a:schemeClr val="tx1"/>
          </a:solidFill>
          <a:latin typeface="+mj-lt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err="1"/>
              <a:t>Asamblea</a:t>
            </a:r>
            <a:r>
              <a:rPr lang="fr-BE" dirty="0"/>
              <a:t> General ASGMI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/>
              <a:t>Cuba, </a:t>
            </a:r>
            <a:r>
              <a:rPr lang="fr-BE" dirty="0" err="1"/>
              <a:t>Noviembre</a:t>
            </a:r>
            <a:r>
              <a:rPr lang="fr-BE" dirty="0"/>
              <a:t> 2017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0764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CONTEXTO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200" dirty="0">
                <a:latin typeface="Franklin Gothic Book" panose="020B0503020102020204"/>
                <a:cs typeface="Times New Roman" panose="02020603050405020304" pitchFamily="18" charset="0"/>
              </a:rPr>
              <a:t>El sector minero efectúa una contribución vital a las economías latinoamericanas y europeas</a:t>
            </a:r>
          </a:p>
          <a:p>
            <a:pPr marL="0" indent="0">
              <a:buNone/>
            </a:pPr>
            <a:endParaRPr lang="es-ES" sz="2200" dirty="0">
              <a:latin typeface="Franklin Gothic Book" panose="020B0503020102020204"/>
              <a:cs typeface="Times New Roman" panose="02020603050405020304" pitchFamily="18" charset="0"/>
            </a:endParaRPr>
          </a:p>
          <a:p>
            <a:r>
              <a:rPr lang="es-ES" sz="2200" dirty="0">
                <a:latin typeface="Franklin Gothic Book" panose="020B0503020102020204"/>
                <a:cs typeface="Times New Roman" panose="02020603050405020304" pitchFamily="18" charset="0"/>
              </a:rPr>
              <a:t>Interés mutuo de ambas regiones por aprovechar todo el potencial de las industrias extractivas sobre la base de complementariedades y objetivos comunes</a:t>
            </a:r>
          </a:p>
          <a:p>
            <a:pPr marL="0" indent="0">
              <a:buNone/>
            </a:pPr>
            <a:endParaRPr lang="es-ES" sz="2200" dirty="0">
              <a:latin typeface="Franklin Gothic Book" panose="020B0503020102020204"/>
              <a:cs typeface="Times New Roman" panose="02020603050405020304" pitchFamily="18" charset="0"/>
            </a:endParaRPr>
          </a:p>
          <a:p>
            <a:r>
              <a:rPr lang="es-ES" sz="2200" dirty="0">
                <a:latin typeface="Franklin Gothic Book" panose="020B0503020102020204"/>
                <a:cs typeface="Times New Roman" panose="02020603050405020304" pitchFamily="18" charset="0"/>
              </a:rPr>
              <a:t>Interés compartido en la práctica a través del proyecto de la Plataforma de Red de Desarrollo Mineral –MDNP entre la UE y siete países de América Latina (Argentina, Brasil, Chile, Colombia, México, Perú, Uruguay)  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EU-Latin America Mineral Development Network Platform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/>
              <a:t> </a:t>
            </a:r>
            <a:r>
              <a:rPr lang="cs-CZ" sz="900">
                <a:solidFill>
                  <a:srgbClr val="1A5C8A"/>
                </a:solidFill>
                <a:latin typeface="+mn-lt"/>
              </a:rPr>
              <a:t>page </a:t>
            </a:r>
            <a:fld id="{B8C5A4B0-5626-465A-B5DE-2F93C5EB1B80}" type="slidenum">
              <a:rPr lang="cs-CZ" sz="900" smtClean="0">
                <a:solidFill>
                  <a:srgbClr val="1A5C8A"/>
                </a:solidFill>
                <a:latin typeface="+mn-lt"/>
              </a:rPr>
              <a:pPr/>
              <a:t>2</a:t>
            </a:fld>
            <a:endParaRPr lang="cs-CZ" sz="900" dirty="0">
              <a:solidFill>
                <a:srgbClr val="1A5C8A"/>
              </a:solidFill>
              <a:latin typeface="+mn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000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OBJETIVOS DEL PROYECTO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350"/>
              </a:spcBef>
            </a:pPr>
            <a:r>
              <a:rPr lang="es-ES" sz="2200" dirty="0">
                <a:latin typeface="Franklin Gothic Book" panose="020B0503020102020204"/>
                <a:cs typeface="Times New Roman" panose="02020603050405020304" pitchFamily="18" charset="0"/>
              </a:rPr>
              <a:t>Establecer una cooperación continua y estructurada entre la UE y los países latinoamericanos  </a:t>
            </a:r>
          </a:p>
          <a:p>
            <a:pPr>
              <a:spcBef>
                <a:spcPts val="1350"/>
              </a:spcBef>
            </a:pPr>
            <a:r>
              <a:rPr lang="es-ES" sz="2200" dirty="0">
                <a:latin typeface="Franklin Gothic Book" panose="020B0503020102020204"/>
                <a:cs typeface="Times New Roman" panose="02020603050405020304" pitchFamily="18" charset="0"/>
              </a:rPr>
              <a:t>Sector de cooperación: Industrias extractivas no-energéticas, incluyendo todas las áreas de la cadena de valor minero. </a:t>
            </a:r>
          </a:p>
          <a:p>
            <a:pPr>
              <a:spcBef>
                <a:spcPts val="1350"/>
              </a:spcBef>
            </a:pPr>
            <a:r>
              <a:rPr lang="es-ES" sz="2200" dirty="0">
                <a:latin typeface="Franklin Gothic Book" panose="020B0503020102020204"/>
                <a:cs typeface="Times New Roman" panose="02020603050405020304" pitchFamily="18" charset="0"/>
              </a:rPr>
              <a:t>Medios: </a:t>
            </a:r>
            <a:r>
              <a:rPr lang="de-DE" sz="2200" dirty="0">
                <a:latin typeface="Franklin Gothic Book" panose="020B0503020102020204"/>
                <a:cs typeface="Times New Roman" panose="02020603050405020304" pitchFamily="18" charset="0"/>
              </a:rPr>
              <a:t> </a:t>
            </a:r>
          </a:p>
          <a:p>
            <a:pPr lvl="1">
              <a:spcBef>
                <a:spcPts val="1350"/>
              </a:spcBef>
            </a:pPr>
            <a:r>
              <a:rPr lang="es-ES" sz="1800" b="1" dirty="0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Plataforma de Red de Desarrollo Mineral (</a:t>
            </a:r>
            <a:r>
              <a:rPr lang="es-ES" sz="1800" b="1" dirty="0" err="1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MDNP</a:t>
            </a:r>
            <a:r>
              <a:rPr lang="es-ES" sz="1800" b="1" dirty="0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)</a:t>
            </a:r>
          </a:p>
          <a:p>
            <a:pPr lvl="1">
              <a:spcBef>
                <a:spcPts val="1350"/>
              </a:spcBef>
            </a:pPr>
            <a:r>
              <a:rPr lang="es-ES" sz="1800" b="1" dirty="0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Convención y Feria de Exploración Minera (</a:t>
            </a:r>
            <a:r>
              <a:rPr lang="es-ES" sz="1800" b="1" dirty="0" err="1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METS</a:t>
            </a:r>
            <a:r>
              <a:rPr lang="es-ES" sz="1800" b="1" dirty="0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)</a:t>
            </a:r>
          </a:p>
          <a:p>
            <a:pPr lvl="1">
              <a:spcBef>
                <a:spcPts val="1350"/>
              </a:spcBef>
            </a:pPr>
            <a:r>
              <a:rPr lang="es-ES" sz="1800" b="1" dirty="0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Compilación de datos y análisis de los aspectos importantes para la cooperación entre América Latina y la Unión Europea</a:t>
            </a:r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EU-Latin America Mineral Development Network Platform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/>
              <a:t> </a:t>
            </a:r>
            <a:r>
              <a:rPr lang="cs-CZ" sz="900">
                <a:solidFill>
                  <a:srgbClr val="1A5C8A"/>
                </a:solidFill>
                <a:latin typeface="+mn-lt"/>
              </a:rPr>
              <a:t>page </a:t>
            </a:r>
            <a:fld id="{B8C5A4B0-5626-465A-B5DE-2F93C5EB1B80}" type="slidenum">
              <a:rPr lang="cs-CZ" sz="900" smtClean="0">
                <a:solidFill>
                  <a:srgbClr val="1A5C8A"/>
                </a:solidFill>
                <a:latin typeface="+mn-lt"/>
              </a:rPr>
              <a:pPr/>
              <a:t>3</a:t>
            </a:fld>
            <a:endParaRPr lang="cs-CZ" sz="900" dirty="0">
              <a:solidFill>
                <a:srgbClr val="1A5C8A"/>
              </a:solidFill>
              <a:latin typeface="+mn-lt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62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Estructura del Proyecto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EU-Latin America Mineral Development Network Platform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/>
              <a:t> </a:t>
            </a:r>
            <a:r>
              <a:rPr lang="cs-CZ" sz="900">
                <a:solidFill>
                  <a:srgbClr val="1A5C8A"/>
                </a:solidFill>
                <a:latin typeface="+mn-lt"/>
              </a:rPr>
              <a:t>page </a:t>
            </a:r>
            <a:fld id="{B8C5A4B0-5626-465A-B5DE-2F93C5EB1B80}" type="slidenum">
              <a:rPr lang="cs-CZ" sz="900" smtClean="0">
                <a:solidFill>
                  <a:srgbClr val="1A5C8A"/>
                </a:solidFill>
                <a:latin typeface="+mn-lt"/>
              </a:rPr>
              <a:pPr/>
              <a:t>4</a:t>
            </a:fld>
            <a:endParaRPr lang="cs-CZ" sz="900" dirty="0">
              <a:solidFill>
                <a:srgbClr val="1A5C8A"/>
              </a:solidFill>
              <a:latin typeface="+mn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feld 10"/>
          <p:cNvSpPr txBox="1"/>
          <p:nvPr/>
        </p:nvSpPr>
        <p:spPr>
          <a:xfrm>
            <a:off x="60382" y="1376608"/>
            <a:ext cx="4617127" cy="4670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248" indent="-257248">
              <a:buAutoNum type="arabicPeriod"/>
            </a:pPr>
            <a:r>
              <a:rPr lang="es-ES" b="1" dirty="0">
                <a:latin typeface="Franklin Gothic Book" panose="020B0503020102020204"/>
              </a:rPr>
              <a:t>Componente: Análisis profundo del estado actual y pasado de cooperación</a:t>
            </a:r>
            <a:endParaRPr lang="de-DE" b="1" dirty="0">
              <a:latin typeface="Franklin Gothic Book" panose="020B0503020102020204"/>
            </a:endParaRPr>
          </a:p>
          <a:p>
            <a:pPr marL="360000" lvl="1" indent="-214373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Proporcionar información comprensiva</a:t>
            </a:r>
          </a:p>
          <a:p>
            <a:pPr marL="360000" lvl="1" indent="-21437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Base para la decisión sobre cooperaciones futuras </a:t>
            </a:r>
            <a:endParaRPr lang="de-DE" b="1" dirty="0">
              <a:solidFill>
                <a:schemeClr val="tx2"/>
              </a:solidFill>
              <a:latin typeface="Franklin Gothic Book" panose="020B0503020102020204"/>
              <a:cs typeface="Times New Roman" panose="02020603050405020304" pitchFamily="18" charset="0"/>
            </a:endParaRPr>
          </a:p>
          <a:p>
            <a:pPr marL="0" lvl="1">
              <a:spcAft>
                <a:spcPts val="600"/>
              </a:spcAft>
            </a:pPr>
            <a:r>
              <a:rPr lang="de-DE" b="1" dirty="0">
                <a:latin typeface="Franklin Gothic Book" panose="020B0503020102020204"/>
              </a:rPr>
              <a:t>2. </a:t>
            </a:r>
            <a:r>
              <a:rPr lang="es-ES" b="1" dirty="0">
                <a:latin typeface="Franklin Gothic Book" panose="020B0503020102020204"/>
              </a:rPr>
              <a:t>Desarrollo de la Plataforma </a:t>
            </a:r>
            <a:r>
              <a:rPr lang="es-ES" b="1" dirty="0" err="1">
                <a:latin typeface="Franklin Gothic Book" panose="020B0503020102020204"/>
              </a:rPr>
              <a:t>MDNP</a:t>
            </a:r>
            <a:r>
              <a:rPr lang="es-ES" b="1" dirty="0">
                <a:latin typeface="Franklin Gothic Book" panose="020B0503020102020204"/>
              </a:rPr>
              <a:t>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Provisión de acceso continuo a la información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Creación de un espacio virtual y facilitar oportunidades de contactos (‘</a:t>
            </a:r>
            <a:r>
              <a:rPr lang="en-US" b="1" i="1" dirty="0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networking’) </a:t>
            </a:r>
          </a:p>
          <a:p>
            <a:pPr marL="257248" indent="-257248">
              <a:spcBef>
                <a:spcPts val="900"/>
              </a:spcBef>
              <a:buFont typeface="+mj-lt"/>
              <a:buAutoNum type="arabicPeriod" startAt="3"/>
            </a:pPr>
            <a:r>
              <a:rPr lang="es-ES" b="1" dirty="0">
                <a:latin typeface="Franklin Gothic Book" panose="020B0503020102020204"/>
              </a:rPr>
              <a:t>Iniciar la Convención y Feria </a:t>
            </a:r>
            <a:r>
              <a:rPr lang="es-ES" b="1" dirty="0" err="1">
                <a:latin typeface="Franklin Gothic Book" panose="020B0503020102020204"/>
              </a:rPr>
              <a:t>METS</a:t>
            </a:r>
            <a:r>
              <a:rPr lang="es-ES" b="1" dirty="0">
                <a:latin typeface="Franklin Gothic Book" panose="020B0503020102020204"/>
              </a:rPr>
              <a:t> (2018)</a:t>
            </a:r>
          </a:p>
          <a:p>
            <a:pPr marL="360000" lvl="1" indent="-214373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Crear un espacio físico para la cooperación UE-América Latina, oportunidades de </a:t>
            </a:r>
            <a:r>
              <a:rPr lang="es-ES" b="1" i="1" dirty="0" err="1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networking</a:t>
            </a:r>
            <a:r>
              <a:rPr lang="es-ES" b="1" dirty="0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 e intercambio de información</a:t>
            </a:r>
            <a:endParaRPr lang="es-ES" sz="1350" b="1" dirty="0">
              <a:latin typeface="Franklin Gothic Book" panose="020B0503020102020204"/>
            </a:endParaRPr>
          </a:p>
        </p:txBody>
      </p:sp>
      <p:pic>
        <p:nvPicPr>
          <p:cNvPr id="8" name="Inhaltsplatzhalter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308" y="1652026"/>
            <a:ext cx="4316413" cy="3574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201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Convención y Feria de Exploración Minera </a:t>
            </a:r>
            <a:r>
              <a:rPr lang="es-ES" dirty="0" err="1"/>
              <a:t>METS</a:t>
            </a:r>
            <a:r>
              <a:rPr lang="es-ES" dirty="0"/>
              <a:t>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1800" dirty="0" err="1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METS</a:t>
            </a:r>
            <a:r>
              <a:rPr lang="es-ES" sz="1800" dirty="0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 proveerá a los participantes europeos y latinoamericanos la ocasión de descubrir oportunidades de comercio e inversión, exhibiendo potencial geológico, proyectos de exploración y desarrollo, investigación, tecnología y proveedores de servicios</a:t>
            </a:r>
          </a:p>
          <a:p>
            <a:r>
              <a:rPr lang="es-ES" sz="1800" dirty="0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La Convención contará con conferencistas que se encuentran a la vanguardia de la industria extractiva no-energética</a:t>
            </a:r>
          </a:p>
          <a:p>
            <a:r>
              <a:rPr lang="es-ES" sz="1800" dirty="0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La Feria será una exhibición dinámica en donde los diferentes socios podrán contar con información de primera mano y promover sus tecnologías, compañías y organizaciones   </a:t>
            </a:r>
          </a:p>
          <a:p>
            <a:endParaRPr lang="es-ES" sz="1800" dirty="0">
              <a:solidFill>
                <a:schemeClr val="tx2"/>
              </a:solidFill>
              <a:latin typeface="Franklin Gothic Book" panose="020B05030201020202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1800" dirty="0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Fecha y Lugar: 10-12 /4/2018. Madrid, España</a:t>
            </a:r>
          </a:p>
          <a:p>
            <a:pPr marL="0" lvl="1" indent="0">
              <a:buNone/>
            </a:pPr>
            <a:r>
              <a:rPr lang="es-ES" sz="1800" b="1" dirty="0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Mayor información y registro </a:t>
            </a:r>
            <a:r>
              <a:rPr lang="de-DE" sz="1800" b="1" dirty="0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en </a:t>
            </a:r>
            <a:r>
              <a:rPr lang="en-US" sz="1800" b="1" dirty="0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www.mets2018.eu </a:t>
            </a:r>
            <a:r>
              <a:rPr lang="de-DE" sz="1800" b="1" dirty="0">
                <a:solidFill>
                  <a:schemeClr val="tx2"/>
                </a:solidFill>
                <a:latin typeface="Franklin Gothic Book" panose="020B0503020102020204"/>
                <a:cs typeface="Times New Roman" panose="02020603050405020304" pitchFamily="18" charset="0"/>
              </a:rPr>
              <a:t> </a:t>
            </a:r>
            <a:endParaRPr lang="en-US" sz="1800" b="1" dirty="0">
              <a:solidFill>
                <a:schemeClr val="tx2"/>
              </a:solidFill>
              <a:latin typeface="Franklin Gothic Book" panose="020B0503020102020204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EU-Latin America Mineral Development Network Platform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/>
              <a:t> </a:t>
            </a:r>
            <a:r>
              <a:rPr lang="cs-CZ" sz="900">
                <a:solidFill>
                  <a:srgbClr val="1A5C8A"/>
                </a:solidFill>
                <a:latin typeface="+mn-lt"/>
              </a:rPr>
              <a:t>page </a:t>
            </a:r>
            <a:fld id="{B8C5A4B0-5626-465A-B5DE-2F93C5EB1B80}" type="slidenum">
              <a:rPr lang="cs-CZ" sz="900" smtClean="0">
                <a:solidFill>
                  <a:srgbClr val="1A5C8A"/>
                </a:solidFill>
                <a:latin typeface="+mn-lt"/>
              </a:rPr>
              <a:pPr/>
              <a:t>5</a:t>
            </a:fld>
            <a:endParaRPr lang="cs-CZ" sz="900" dirty="0">
              <a:solidFill>
                <a:srgbClr val="1A5C8A"/>
              </a:solidFill>
              <a:latin typeface="+mn-lt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867" y="3900250"/>
            <a:ext cx="3597471" cy="179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440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953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DNP theme">
      <a:dk1>
        <a:sysClr val="windowText" lastClr="000000"/>
      </a:dk1>
      <a:lt1>
        <a:sysClr val="window" lastClr="FFFFFF"/>
      </a:lt1>
      <a:dk2>
        <a:srgbClr val="1A5C87"/>
      </a:dk2>
      <a:lt2>
        <a:srgbClr val="FFFFFF"/>
      </a:lt2>
      <a:accent1>
        <a:srgbClr val="68828F"/>
      </a:accent1>
      <a:accent2>
        <a:srgbClr val="1A5C8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8828F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/>
      <a:lstStyle>
        <a:defPPr>
          <a:defRPr sz="900" dirty="0" err="1" smtClean="0">
            <a:solidFill>
              <a:srgbClr val="1A5C8A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D9D585549D5A74AB9C7C4625D27AB24" ma:contentTypeVersion="2" ma:contentTypeDescription="Crear nuevo documento." ma:contentTypeScope="" ma:versionID="542e11f177e508ae35af2a9c975ac715">
  <xsd:schema xmlns:xsd="http://www.w3.org/2001/XMLSchema" xmlns:xs="http://www.w3.org/2001/XMLSchema" xmlns:p="http://schemas.microsoft.com/office/2006/metadata/properties" xmlns:ns2="596869a7-eb7e-40f0-9e8c-964dac23f706" targetNamespace="http://schemas.microsoft.com/office/2006/metadata/properties" ma:root="true" ma:fieldsID="7e3423ca72e1e201701175621ae40da6" ns2:_="">
    <xsd:import namespace="596869a7-eb7e-40f0-9e8c-964dac23f70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6869a7-eb7e-40f0-9e8c-964dac23f70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not yet specified Powerpoint" ma:contentTypeID="0x01010064FF87300E6D67489E283D1E67249B8600C7A89562BC8E1747A1895B8A6E1C41B5" ma:contentTypeVersion="17" ma:contentTypeDescription="Create new PowerPoint Presentation" ma:contentTypeScope="" ma:versionID="e304171d4e8b39ea85d2b58ce4129dce">
  <xsd:schema xmlns:xsd="http://www.w3.org/2001/XMLSchema" xmlns:xs="http://www.w3.org/2001/XMLSchema" xmlns:p="http://schemas.microsoft.com/office/2006/metadata/properties" xmlns:ns2="b1439625-05c1-4511-9677-a72902e7ab3d" targetNamespace="http://schemas.microsoft.com/office/2006/metadata/properties" ma:root="true" ma:fieldsID="063c6d3e7085e565e11c73c5ff7276a8" ns2:_="">
    <xsd:import namespace="b1439625-05c1-4511-9677-a72902e7ab3d"/>
    <xsd:element name="properties">
      <xsd:complexType>
        <xsd:sequence>
          <xsd:element name="documentManagement">
            <xsd:complexType>
              <xsd:all>
                <xsd:element ref="ns2:Activity" minOccurs="0"/>
                <xsd:element ref="ns2:Document_x0020_St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39625-05c1-4511-9677-a72902e7ab3d" elementFormDefault="qualified">
    <xsd:import namespace="http://schemas.microsoft.com/office/2006/documentManagement/types"/>
    <xsd:import namespace="http://schemas.microsoft.com/office/infopath/2007/PartnerControls"/>
    <xsd:element name="Activity" ma:index="1" nillable="true" ma:displayName="Activity" ma:indexed="true" ma:list="{86dc9832-72e9-457d-bf68-38b456e5f094}" ma:internalName="Activity" ma:showField="Title">
      <xsd:simpleType>
        <xsd:restriction base="dms:Lookup"/>
      </xsd:simpleType>
    </xsd:element>
    <xsd:element name="Document_x0020_State" ma:index="2" nillable="true" ma:displayName="Document State" ma:list="{199dada9-70d7-4cdc-ad7e-2be2f0382b1f}" ma:internalName="Document_x0020_Stat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displayName="Title"/>
        <xsd:element ref="dc:subject" minOccurs="0" maxOccurs="1"/>
        <xsd:element ref="dc:description" minOccurs="0" maxOccurs="1" ma:index="3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96869a7-eb7e-40f0-9e8c-964dac23f706">25XCQX5SHMCR-151644272-13</_dlc_DocId>
    <_dlc_DocIdUrl xmlns="596869a7-eb7e-40f0-9e8c-964dac23f706">
      <Url>https://www2.sgc.gov.co/Publicaciones/_layouts/15/DocIdRedir.aspx?ID=25XCQX5SHMCR-151644272-13</Url>
      <Description>25XCQX5SHMCR-151644272-13</Description>
    </_dlc_DocIdUrl>
  </documentManagement>
</p:properties>
</file>

<file path=customXml/itemProps1.xml><?xml version="1.0" encoding="utf-8"?>
<ds:datastoreItem xmlns:ds="http://schemas.openxmlformats.org/officeDocument/2006/customXml" ds:itemID="{8434CAE3-EE45-457A-ABB5-AC5D475D768A}"/>
</file>

<file path=customXml/itemProps2.xml><?xml version="1.0" encoding="utf-8"?>
<ds:datastoreItem xmlns:ds="http://schemas.openxmlformats.org/officeDocument/2006/customXml" ds:itemID="{4D1C9748-7B07-4198-B202-2B5E8DD7753C}"/>
</file>

<file path=customXml/itemProps3.xml><?xml version="1.0" encoding="utf-8"?>
<ds:datastoreItem xmlns:ds="http://schemas.openxmlformats.org/officeDocument/2006/customXml" ds:itemID="{AD4C129C-7CAF-4789-AC23-A72C8532DD26}"/>
</file>

<file path=customXml/itemProps4.xml><?xml version="1.0" encoding="utf-8"?>
<ds:datastoreItem xmlns:ds="http://schemas.openxmlformats.org/officeDocument/2006/customXml" ds:itemID="{7E3D190D-2597-4473-AFE3-C0CD52585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439625-05c1-4511-9677-a72902e7ab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5F4697D5-D621-4475-9624-8B12ABCE4CA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375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Franklin Gothic Book</vt:lpstr>
      <vt:lpstr>Franklin Gothic Medium</vt:lpstr>
      <vt:lpstr>Segoe UI</vt:lpstr>
      <vt:lpstr>Times New Roman</vt:lpstr>
      <vt:lpstr>Office Theme</vt:lpstr>
      <vt:lpstr>Asamblea General ASGMI</vt:lpstr>
      <vt:lpstr>CONTEXTO</vt:lpstr>
      <vt:lpstr>OBJETIVOS DEL PROYECTO</vt:lpstr>
      <vt:lpstr>Estructura del Proyecto</vt:lpstr>
      <vt:lpstr>Convención y Feria de Exploración Minera METS 2018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MDNP-pp-presentation-C1.pptx</dc:title>
  <dc:creator>User</dc:creator>
  <dc:description>Para utilización en eventos/for using in events</dc:description>
  <cp:lastModifiedBy>Isabel Pino</cp:lastModifiedBy>
  <cp:revision>62</cp:revision>
  <cp:lastPrinted>2017-11-17T13:09:29Z</cp:lastPrinted>
  <dcterms:created xsi:type="dcterms:W3CDTF">2017-03-22T15:37:20Z</dcterms:created>
  <dcterms:modified xsi:type="dcterms:W3CDTF">2017-11-17T13:13:04Z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0x0101005D9D585549D5A74AB9C7C4625D27AB24</vt:lpwstr>
  </property>
  <property fmtid="{D5CDD505-2E9C-101B-9397-08002B2CF9AE}" pid="3" name="Titel">
    <vt:lpwstr>MDNP-pp-presentation-C1.pptx</vt:lpwstr>
  </property>
  <property fmtid="{D5CDD505-2E9C-101B-9397-08002B2CF9AE}" pid="4" name="Project_x0020_ID">
    <vt:lpwstr>PRC-OTH16ADB3461</vt:lpwstr>
  </property>
  <property fmtid="{D5CDD505-2E9C-101B-9397-08002B2CF9AE}" pid="5" name="Donor">
    <vt:lpwstr>EU</vt:lpwstr>
  </property>
  <property fmtid="{D5CDD505-2E9C-101B-9397-08002B2CF9AE}" pid="6" name="Department">
    <vt:lpwstr>PRC</vt:lpwstr>
  </property>
  <property fmtid="{D5CDD505-2E9C-101B-9397-08002B2CF9AE}" pid="7" name="Country">
    <vt:lpwstr>multi-country</vt:lpwstr>
  </property>
  <property fmtid="{D5CDD505-2E9C-101B-9397-08002B2CF9AE}" pid="8" name="SBF">
    <vt:lpwstr>MR</vt:lpwstr>
  </property>
  <property fmtid="{D5CDD505-2E9C-101B-9397-08002B2CF9AE}" pid="9" name="Project_x0020_Type">
    <vt:lpwstr>Project</vt:lpwstr>
  </property>
  <property fmtid="{D5CDD505-2E9C-101B-9397-08002B2CF9AE}" pid="10" name="Region">
    <vt:lpwstr>Latin America</vt:lpwstr>
  </property>
  <property fmtid="{D5CDD505-2E9C-101B-9397-08002B2CF9AE}" pid="11" name="Project_x0020_Status">
    <vt:lpwstr>Project Implementation</vt:lpwstr>
  </property>
  <property fmtid="{D5CDD505-2E9C-101B-9397-08002B2CF9AE}" pid="12" name="Consortium">
    <vt:lpwstr>DMT GmbH &amp; Co. KG, European Association of Mining Industries, Metal Ores &amp; Industrial Minerals, GFA Consulting Group GmbH, Zabala Innovation Consulting</vt:lpwstr>
  </property>
  <property fmtid="{D5CDD505-2E9C-101B-9397-08002B2CF9AE}" pid="13" name="Project ID">
    <vt:lpwstr>PRC-OTH16ADB3461</vt:lpwstr>
  </property>
  <property fmtid="{D5CDD505-2E9C-101B-9397-08002B2CF9AE}" pid="14" name="Project Status">
    <vt:lpwstr>Project Implementation</vt:lpwstr>
  </property>
  <property fmtid="{D5CDD505-2E9C-101B-9397-08002B2CF9AE}" pid="15" name="Project Type">
    <vt:lpwstr>Project </vt:lpwstr>
  </property>
  <property fmtid="{D5CDD505-2E9C-101B-9397-08002B2CF9AE}" pid="16" name="Countries">
    <vt:lpwstr>;#multi-country;#</vt:lpwstr>
  </property>
  <property fmtid="{D5CDD505-2E9C-101B-9397-08002B2CF9AE}" pid="17" name="Regions">
    <vt:lpwstr>;#Latin America;#</vt:lpwstr>
  </property>
  <property fmtid="{D5CDD505-2E9C-101B-9397-08002B2CF9AE}" pid="18" name="File_x0020_modified">
    <vt:filetime>2017-08-14T08:55:45Z</vt:filetime>
  </property>
  <property fmtid="{D5CDD505-2E9C-101B-9397-08002B2CF9AE}" pid="19" name="File_x0020_modified_x0020_by">
    <vt:lpwstr>Rodrigues de Matos, Fabian</vt:lpwstr>
  </property>
  <property fmtid="{D5CDD505-2E9C-101B-9397-08002B2CF9AE}" pid="20" name="File_x0020_created">
    <vt:filetime>2017-03-22T14:37:20Z</vt:filetime>
  </property>
  <property fmtid="{D5CDD505-2E9C-101B-9397-08002B2CF9AE}" pid="21" name="File created">
    <vt:filetime>2017-03-22T14:37:20Z</vt:filetime>
  </property>
  <property fmtid="{D5CDD505-2E9C-101B-9397-08002B2CF9AE}" pid="22" name="File modified">
    <vt:filetime>2017-05-03T04:47:57Z</vt:filetime>
  </property>
  <property fmtid="{D5CDD505-2E9C-101B-9397-08002B2CF9AE}" pid="23" name="File modified by">
    <vt:lpwstr>User</vt:lpwstr>
  </property>
  <property fmtid="{D5CDD505-2E9C-101B-9397-08002B2CF9AE}" pid="24" name="ActivityStatus">
    <vt:lpwstr>Active</vt:lpwstr>
  </property>
  <property fmtid="{D5CDD505-2E9C-101B-9397-08002B2CF9AE}" pid="25" name="Process">
    <vt:lpwstr>Knowledge+Product Management</vt:lpwstr>
  </property>
  <property fmtid="{D5CDD505-2E9C-101B-9397-08002B2CF9AE}" pid="26" name="_dlc_DocIdItemGuid">
    <vt:lpwstr>2e12d0b0-8981-4369-b105-9927c7502dac</vt:lpwstr>
  </property>
</Properties>
</file>